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A3DB4C-4775-4838-96FD-7CA221949070}" type="datetimeFigureOut">
              <a:rPr lang="pl-PL" smtClean="0"/>
              <a:pPr/>
              <a:t>2019-10-15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EC81DB7-9C05-4576-A673-0C52E11182E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wmf"/><Relationship Id="rId7" Type="http://schemas.openxmlformats.org/officeDocument/2006/relationships/image" Target="../media/image1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ramach projektu SYNERGIA</a:t>
            </a:r>
          </a:p>
          <a:p>
            <a:r>
              <a:rPr lang="pl-PL" dirty="0" smtClean="0"/>
              <a:t>październik 2016 – październik 2019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600" dirty="0" smtClean="0"/>
              <a:t>Zrealizowane zadania </a:t>
            </a:r>
            <a:br>
              <a:rPr lang="pl-PL" sz="4600" dirty="0" smtClean="0"/>
            </a:br>
            <a:r>
              <a:rPr lang="pl-PL" sz="4600" dirty="0" smtClean="0"/>
              <a:t>w Zespole Szkół</a:t>
            </a:r>
            <a:br>
              <a:rPr lang="pl-PL" sz="4600" dirty="0" smtClean="0"/>
            </a:br>
            <a:r>
              <a:rPr lang="pl-PL" sz="4600" dirty="0" smtClean="0"/>
              <a:t>im. ks. St. Staszica w Tarnobrzegu</a:t>
            </a:r>
            <a:endParaRPr lang="pl-PL" sz="4600" dirty="0"/>
          </a:p>
        </p:txBody>
      </p:sp>
      <p:grpSp>
        <p:nvGrpSpPr>
          <p:cNvPr id="1026" name="Grupa 15"/>
          <p:cNvGrpSpPr>
            <a:grpSpLocks/>
          </p:cNvGrpSpPr>
          <p:nvPr/>
        </p:nvGrpSpPr>
        <p:grpSpPr bwMode="auto">
          <a:xfrm>
            <a:off x="611492" y="332403"/>
            <a:ext cx="6404624" cy="638175"/>
            <a:chOff x="-376" y="-180"/>
            <a:chExt cx="10088" cy="1006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76" y="-180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54868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4000" dirty="0" smtClean="0"/>
              <a:t>2017 r. - </a:t>
            </a:r>
            <a:r>
              <a:rPr lang="pl-PL" sz="4000" b="1" dirty="0" smtClean="0">
                <a:solidFill>
                  <a:srgbClr val="3333CC"/>
                </a:solidFill>
              </a:rPr>
              <a:t>82 uczniów (67 </a:t>
            </a:r>
            <a:r>
              <a:rPr lang="pl-PL" sz="2800" b="1" dirty="0" smtClean="0">
                <a:solidFill>
                  <a:srgbClr val="3333CC"/>
                </a:solidFill>
              </a:rPr>
              <a:t>S + </a:t>
            </a:r>
            <a:r>
              <a:rPr lang="pl-PL" sz="4000" b="1" dirty="0" smtClean="0">
                <a:solidFill>
                  <a:srgbClr val="3333CC"/>
                </a:solidFill>
              </a:rPr>
              <a:t>16 </a:t>
            </a:r>
            <a:r>
              <a:rPr lang="pl-PL" sz="2800" b="1" dirty="0" smtClean="0">
                <a:solidFill>
                  <a:srgbClr val="3333CC"/>
                </a:solidFill>
              </a:rPr>
              <a:t>P)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3333CC"/>
                </a:solidFill>
              </a:rPr>
              <a:t> </a:t>
            </a:r>
            <a:endParaRPr lang="pl-PL" sz="40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4000" dirty="0" smtClean="0"/>
              <a:t>2018 r. - </a:t>
            </a:r>
            <a:r>
              <a:rPr lang="pl-PL" sz="4000" b="1" dirty="0" smtClean="0">
                <a:solidFill>
                  <a:srgbClr val="3333CC"/>
                </a:solidFill>
              </a:rPr>
              <a:t>73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endParaRPr lang="pl-PL" sz="40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4000" dirty="0" smtClean="0"/>
              <a:t>2019 r. - </a:t>
            </a:r>
            <a:r>
              <a:rPr lang="pl-PL" sz="4000" b="1" dirty="0" smtClean="0">
                <a:solidFill>
                  <a:srgbClr val="3333CC"/>
                </a:solidFill>
              </a:rPr>
              <a:t>77 uczniów (72 </a:t>
            </a:r>
            <a:r>
              <a:rPr lang="pl-PL" sz="2800" b="1" dirty="0" smtClean="0">
                <a:solidFill>
                  <a:srgbClr val="3333CC"/>
                </a:solidFill>
              </a:rPr>
              <a:t>S + </a:t>
            </a:r>
            <a:r>
              <a:rPr lang="pl-PL" sz="4000" b="1" dirty="0" smtClean="0">
                <a:solidFill>
                  <a:srgbClr val="3333CC"/>
                </a:solidFill>
              </a:rPr>
              <a:t>5 </a:t>
            </a:r>
            <a:r>
              <a:rPr lang="pl-PL" sz="2800" b="1" dirty="0" smtClean="0">
                <a:solidFill>
                  <a:srgbClr val="3333CC"/>
                </a:solidFill>
              </a:rPr>
              <a:t>P)</a:t>
            </a:r>
            <a:endParaRPr lang="pl-PL" sz="40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62748"/>
            <a:ext cx="8305800" cy="63400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4</a:t>
            </a:r>
            <a:r>
              <a:rPr lang="pl-PL" sz="2800" b="1" dirty="0" smtClean="0"/>
              <a:t> – Praktyki i staże zawodowe dla uczniów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4400" b="1" dirty="0" smtClean="0">
                <a:solidFill>
                  <a:srgbClr val="3333CC"/>
                </a:solidFill>
              </a:rPr>
              <a:t>356 uczniów</a:t>
            </a:r>
            <a:r>
              <a:rPr lang="pl-PL" sz="1800" b="1" dirty="0" smtClean="0">
                <a:solidFill>
                  <a:srgbClr val="3333CC"/>
                </a:solidFill>
              </a:rPr>
              <a:t>(547)</a:t>
            </a: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7</a:t>
            </a:r>
            <a:r>
              <a:rPr lang="pl-PL" sz="3500" b="1" dirty="0" smtClean="0"/>
              <a:t> – Wsparcie uczniów </a:t>
            </a:r>
            <a:br>
              <a:rPr lang="pl-PL" sz="3500" b="1" dirty="0" smtClean="0"/>
            </a:br>
            <a:r>
              <a:rPr lang="pl-PL" sz="3500" b="1" dirty="0" smtClean="0"/>
              <a:t>w zakresie zdobywania dodatkowych</a:t>
            </a:r>
            <a:br>
              <a:rPr lang="pl-PL" sz="3500" b="1" dirty="0" smtClean="0"/>
            </a:br>
            <a:r>
              <a:rPr lang="pl-PL" sz="3500" b="1" dirty="0" smtClean="0"/>
              <a:t>uprawnień, wiedzy i umiejętności</a:t>
            </a:r>
            <a:br>
              <a:rPr lang="pl-PL" sz="3500" b="1" dirty="0" smtClean="0"/>
            </a:br>
            <a:r>
              <a:rPr lang="pl-PL" sz="3500" b="1" dirty="0" smtClean="0"/>
              <a:t>zawodowych, zwiększających ich szanse</a:t>
            </a:r>
            <a:br>
              <a:rPr lang="pl-PL" sz="3500" b="1" dirty="0" smtClean="0"/>
            </a:br>
            <a:r>
              <a:rPr lang="pl-PL" sz="3500" b="1" dirty="0" smtClean="0"/>
              <a:t>na rynku pracy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1. </a:t>
            </a:r>
            <a:r>
              <a:rPr lang="pl-PL" sz="2400" b="1" dirty="0" smtClean="0">
                <a:solidFill>
                  <a:srgbClr val="FFFFCC"/>
                </a:solidFill>
              </a:rPr>
              <a:t>Kurs SEP w zakresie eksploatacja urządzeń maszyn i instalacji energetycznych</a:t>
            </a:r>
            <a:r>
              <a:rPr lang="pl-PL" sz="2800" b="1" dirty="0" smtClean="0">
                <a:solidFill>
                  <a:srgbClr val="FFFFCC"/>
                </a:solidFill>
              </a:rPr>
              <a:t> </a:t>
            </a:r>
            <a:br>
              <a:rPr lang="pl-PL" sz="2800" b="1" dirty="0" smtClean="0">
                <a:solidFill>
                  <a:srgbClr val="FFFFCC"/>
                </a:solidFill>
              </a:rPr>
            </a:br>
            <a:r>
              <a:rPr lang="pl-PL" sz="2800" b="1" dirty="0" smtClean="0">
                <a:solidFill>
                  <a:srgbClr val="FFFFCC"/>
                </a:solidFill>
              </a:rPr>
              <a:t>- </a:t>
            </a:r>
            <a:r>
              <a:rPr lang="pl-PL" sz="2800" b="1" dirty="0" smtClean="0">
                <a:solidFill>
                  <a:srgbClr val="3333CC"/>
                </a:solidFill>
              </a:rPr>
              <a:t>60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2. Kurs spawacz spoin pachwinowych - MAG 135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80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3. Kurs projektowanie CAD/CAM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36 uczniów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7</a:t>
            </a:r>
            <a:r>
              <a:rPr lang="pl-PL" sz="2800" b="1" dirty="0" smtClean="0"/>
              <a:t> – Wsparcie uczniów w zakresie zdobywania dodatkowych uprawnień, wiedzy </a:t>
            </a:r>
            <a:br>
              <a:rPr lang="pl-PL" sz="2800" b="1" dirty="0" smtClean="0"/>
            </a:br>
            <a:r>
              <a:rPr lang="pl-PL" sz="2800" b="1" dirty="0" smtClean="0"/>
              <a:t>i umiejętności zawodowych, zwiększających </a:t>
            </a:r>
            <a:br>
              <a:rPr lang="pl-PL" sz="2800" b="1" dirty="0" smtClean="0"/>
            </a:br>
            <a:r>
              <a:rPr lang="pl-PL" sz="2800" b="1" dirty="0" smtClean="0"/>
              <a:t>ich szanse na rynku pracy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4. </a:t>
            </a:r>
            <a:r>
              <a:rPr lang="pl-PL" sz="2400" b="1" dirty="0" smtClean="0">
                <a:solidFill>
                  <a:srgbClr val="FFFFCC"/>
                </a:solidFill>
              </a:rPr>
              <a:t>Kurs programowanie kodów na obrabiarki CNC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 - </a:t>
            </a:r>
            <a:r>
              <a:rPr lang="pl-PL" sz="2800" b="1" dirty="0" smtClean="0">
                <a:solidFill>
                  <a:srgbClr val="3333CC"/>
                </a:solidFill>
              </a:rPr>
              <a:t>36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5. Kurs – obsługa kasy fiskalnej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20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6. Kurs projektowanie stron WWW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45 uczniów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7</a:t>
            </a:r>
            <a:r>
              <a:rPr lang="pl-PL" sz="2800" b="1" dirty="0" smtClean="0"/>
              <a:t> – Wsparcie uczniów w zakresie zdobywania dodatkowych uprawnień, wiedzy </a:t>
            </a:r>
            <a:br>
              <a:rPr lang="pl-PL" sz="2800" b="1" dirty="0" smtClean="0"/>
            </a:br>
            <a:r>
              <a:rPr lang="pl-PL" sz="2800" b="1" dirty="0" smtClean="0"/>
              <a:t>i umiejętności zawodowych, zwiększających </a:t>
            </a:r>
            <a:br>
              <a:rPr lang="pl-PL" sz="2800" b="1" dirty="0" smtClean="0"/>
            </a:br>
            <a:r>
              <a:rPr lang="pl-PL" sz="2800" b="1" dirty="0" smtClean="0"/>
              <a:t>ich szanse na rynku pracy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7. </a:t>
            </a:r>
            <a:r>
              <a:rPr lang="pl-PL" sz="2400" b="1" dirty="0" smtClean="0">
                <a:solidFill>
                  <a:srgbClr val="FFFFCC"/>
                </a:solidFill>
              </a:rPr>
              <a:t>Kurs Grafika komputerowa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 - </a:t>
            </a:r>
            <a:r>
              <a:rPr lang="pl-PL" sz="2800" b="1" dirty="0" smtClean="0">
                <a:solidFill>
                  <a:srgbClr val="3333CC"/>
                </a:solidFill>
              </a:rPr>
              <a:t>45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8. Kurs projektowanie w C/C++ Windows/Linux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45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9. Kurs programowanie prostych systemów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wbudowanych w języku C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10 uczniów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7</a:t>
            </a:r>
            <a:r>
              <a:rPr lang="pl-PL" sz="2800" b="1" dirty="0" smtClean="0"/>
              <a:t> – Wsparcie uczniów w zakresie zdobywania dodatkowych uprawnień, wiedzy </a:t>
            </a:r>
            <a:br>
              <a:rPr lang="pl-PL" sz="2800" b="1" dirty="0" smtClean="0"/>
            </a:br>
            <a:r>
              <a:rPr lang="pl-PL" sz="2800" b="1" dirty="0" smtClean="0"/>
              <a:t>i umiejętności zawodowych, zwiększających </a:t>
            </a:r>
            <a:br>
              <a:rPr lang="pl-PL" sz="2800" b="1" dirty="0" smtClean="0"/>
            </a:br>
            <a:r>
              <a:rPr lang="pl-PL" sz="2800" b="1" dirty="0" smtClean="0"/>
              <a:t>ich szanse na rynku pracy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10. </a:t>
            </a:r>
            <a:r>
              <a:rPr lang="pl-PL" sz="2400" b="1" dirty="0" smtClean="0">
                <a:solidFill>
                  <a:srgbClr val="FFFFCC"/>
                </a:solidFill>
              </a:rPr>
              <a:t>Kurs Modelowanie CAD 3 DB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 - </a:t>
            </a:r>
            <a:r>
              <a:rPr lang="pl-PL" sz="2800" b="1" dirty="0" smtClean="0">
                <a:solidFill>
                  <a:srgbClr val="3333CC"/>
                </a:solidFill>
              </a:rPr>
              <a:t>30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11. Zaawansowany kurs </a:t>
            </a:r>
            <a:r>
              <a:rPr lang="pl-PL" sz="2400" b="1" dirty="0" err="1" smtClean="0">
                <a:solidFill>
                  <a:srgbClr val="FFFFCC"/>
                </a:solidFill>
              </a:rPr>
              <a:t>Photoshop</a:t>
            </a:r>
            <a:r>
              <a:rPr lang="pl-PL" sz="2400" b="1" dirty="0" smtClean="0">
                <a:solidFill>
                  <a:srgbClr val="FFFFCC"/>
                </a:solidFill>
              </a:rPr>
              <a:t>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30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12. Kurs Projektowanie urządzeń elektronicznych,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płytek drukowanych PCB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40 uczniów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7</a:t>
            </a:r>
            <a:r>
              <a:rPr lang="pl-PL" sz="2800" b="1" dirty="0" smtClean="0"/>
              <a:t> – Wsparcie uczniów w zakresie zdobywania dodatkowych uprawnień, wiedzy </a:t>
            </a:r>
            <a:br>
              <a:rPr lang="pl-PL" sz="2800" b="1" dirty="0" smtClean="0"/>
            </a:br>
            <a:r>
              <a:rPr lang="pl-PL" sz="2800" b="1" dirty="0" smtClean="0"/>
              <a:t>i umiejętności zawodowych, zwiększających </a:t>
            </a:r>
            <a:br>
              <a:rPr lang="pl-PL" sz="2800" b="1" dirty="0" smtClean="0"/>
            </a:br>
            <a:r>
              <a:rPr lang="pl-PL" sz="2800" b="1" dirty="0" smtClean="0"/>
              <a:t>ich szanse na rynku pracy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13. </a:t>
            </a:r>
            <a:r>
              <a:rPr lang="pl-PL" sz="2400" b="1" dirty="0" smtClean="0">
                <a:solidFill>
                  <a:srgbClr val="FFFFCC"/>
                </a:solidFill>
              </a:rPr>
              <a:t>Kurs Obsługa i naprawa klimatyzacji samochodowej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b="1" dirty="0" smtClean="0">
                <a:solidFill>
                  <a:srgbClr val="FFFFCC"/>
                </a:solidFill>
              </a:rPr>
              <a:t> - </a:t>
            </a:r>
            <a:r>
              <a:rPr lang="pl-PL" sz="2800" b="1" dirty="0" smtClean="0">
                <a:solidFill>
                  <a:srgbClr val="3333CC"/>
                </a:solidFill>
              </a:rPr>
              <a:t>30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14. Kurs Diagnostyka układów elektrycznych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i elektronicznych w samochodach osobowych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- </a:t>
            </a:r>
            <a:r>
              <a:rPr lang="pl-PL" sz="2400" b="1" dirty="0" smtClean="0">
                <a:solidFill>
                  <a:srgbClr val="3333CC"/>
                </a:solidFill>
              </a:rPr>
              <a:t>20 uczniów</a:t>
            </a:r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2400" b="1" dirty="0" smtClean="0">
                <a:solidFill>
                  <a:srgbClr val="FFFFCC"/>
                </a:solidFill>
              </a:rPr>
              <a:t>15. Kurs Układy zasilania gazem LPG dla samochodów z silnikiem gaźnikowym </a:t>
            </a:r>
            <a:br>
              <a:rPr lang="pl-PL" sz="2400" b="1" dirty="0" smtClean="0">
                <a:solidFill>
                  <a:srgbClr val="FFFFCC"/>
                </a:solidFill>
              </a:rPr>
            </a:br>
            <a:r>
              <a:rPr lang="pl-PL" sz="2400" b="1" dirty="0" smtClean="0">
                <a:solidFill>
                  <a:srgbClr val="FFFFCC"/>
                </a:solidFill>
              </a:rPr>
              <a:t>i wtryskowym - </a:t>
            </a:r>
            <a:r>
              <a:rPr lang="pl-PL" sz="2400" b="1" dirty="0" smtClean="0">
                <a:solidFill>
                  <a:srgbClr val="3333CC"/>
                </a:solidFill>
              </a:rPr>
              <a:t>20 uczniów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2800" b="1" dirty="0" smtClean="0">
                <a:solidFill>
                  <a:srgbClr val="3333CC"/>
                </a:solidFill>
              </a:rPr>
              <a:t>Zadanie 7</a:t>
            </a:r>
            <a:r>
              <a:rPr lang="pl-PL" sz="2800" b="1" dirty="0" smtClean="0"/>
              <a:t> – Wsparcie uczniów w zakresie zdobywania dodatkowych uprawnień, wiedzy </a:t>
            </a:r>
            <a:br>
              <a:rPr lang="pl-PL" sz="2800" b="1" dirty="0" smtClean="0"/>
            </a:br>
            <a:r>
              <a:rPr lang="pl-PL" sz="2800" b="1" dirty="0" smtClean="0"/>
              <a:t>i umiejętności zawodowych, zwiększających </a:t>
            </a:r>
            <a:br>
              <a:rPr lang="pl-PL" sz="2800" b="1" dirty="0" smtClean="0"/>
            </a:br>
            <a:r>
              <a:rPr lang="pl-PL" sz="2800" b="1" dirty="0" smtClean="0"/>
              <a:t>ich szanse na rynku pracy</a:t>
            </a:r>
            <a:endParaRPr lang="pl-PL" sz="28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8</a:t>
            </a:r>
            <a:r>
              <a:rPr lang="pl-PL" sz="3500" b="1" dirty="0" smtClean="0"/>
              <a:t> – Wyposażenie i doposażenie</a:t>
            </a:r>
            <a:br>
              <a:rPr lang="pl-PL" sz="3500" b="1" dirty="0" smtClean="0"/>
            </a:br>
            <a:r>
              <a:rPr lang="pl-PL" sz="3500" b="1" dirty="0" smtClean="0"/>
              <a:t>pracowni i warsztatów CKP dla</a:t>
            </a:r>
            <a:br>
              <a:rPr lang="pl-PL" sz="3500" b="1" dirty="0" smtClean="0"/>
            </a:br>
            <a:r>
              <a:rPr lang="pl-PL" sz="3500" b="1" dirty="0" smtClean="0"/>
              <a:t>zawodów szkolnictwa zawodowego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467544" y="2348880"/>
            <a:ext cx="8305800" cy="3312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100000"/>
              <a:buFont typeface="Wingdings 2"/>
              <a:buNone/>
              <a:tabLst/>
              <a:defRPr/>
            </a:pPr>
            <a:r>
              <a:rPr kumimoji="0" lang="pl-PL" sz="2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pl-PL" sz="24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Doposażenie pracowni cyfrowych</a:t>
            </a:r>
            <a:r>
              <a:rPr kumimoji="0" lang="pl-PL" sz="2400" b="1" i="0" u="none" strike="noStrike" kern="1200" cap="none" spc="10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procesów graficznych</a:t>
            </a:r>
            <a:endParaRPr kumimoji="0" lang="pl-PL" sz="2800" b="1" i="0" u="none" strike="noStrike" kern="1200" cap="none" spc="10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algn="ctr">
              <a:spcBef>
                <a:spcPts val="600"/>
              </a:spcBef>
              <a:buClr>
                <a:srgbClr val="3333CC"/>
              </a:buClr>
              <a:buSzPct val="100000"/>
            </a:pPr>
            <a:r>
              <a:rPr kumimoji="0" lang="pl-PL" sz="24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pl-PL" sz="2400" b="1" spc="100" dirty="0" smtClean="0">
                <a:solidFill>
                  <a:srgbClr val="FFFFCC"/>
                </a:solidFill>
              </a:rPr>
              <a:t>. Doposażenie pracowni teleinformatyki</a:t>
            </a:r>
            <a:endParaRPr lang="pl-PL" sz="2800" b="1" spc="100" dirty="0" smtClean="0">
              <a:solidFill>
                <a:srgbClr val="3333CC"/>
              </a:solidFill>
            </a:endParaRP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kumimoji="0" lang="pl-PL" sz="24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lang="pl-PL" sz="2400" b="1" spc="100" dirty="0" smtClean="0">
                <a:solidFill>
                  <a:srgbClr val="FFFFCC"/>
                </a:solidFill>
              </a:rPr>
              <a:t>. Doposażenie pracowni elektroniki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4. Doposażenie pracowni maszyn elektrycznych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5. Doposażenie pracowni instalacji elektrycznych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8</a:t>
            </a:r>
            <a:r>
              <a:rPr lang="pl-PL" sz="3500" b="1" dirty="0" smtClean="0"/>
              <a:t> – Wyposażenie i doposażenie</a:t>
            </a:r>
            <a:br>
              <a:rPr lang="pl-PL" sz="3500" b="1" dirty="0" smtClean="0"/>
            </a:br>
            <a:r>
              <a:rPr lang="pl-PL" sz="3500" b="1" dirty="0" smtClean="0"/>
              <a:t>pracowni i warsztatów CKP dla</a:t>
            </a:r>
            <a:br>
              <a:rPr lang="pl-PL" sz="3500" b="1" dirty="0" smtClean="0"/>
            </a:br>
            <a:r>
              <a:rPr lang="pl-PL" sz="3500" b="1" dirty="0" smtClean="0"/>
              <a:t>zawodów szkolnictwa zawodowego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467544" y="2348880"/>
            <a:ext cx="8305800" cy="3312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6. Doposażenie pracowni elektrotechniki i elektroniki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800" b="1" spc="100" dirty="0" smtClean="0">
                <a:solidFill>
                  <a:srgbClr val="FFFFCC"/>
                </a:solidFill>
              </a:rPr>
              <a:t>7. </a:t>
            </a:r>
            <a:r>
              <a:rPr lang="pl-PL" sz="2400" b="1" spc="100" dirty="0" smtClean="0">
                <a:solidFill>
                  <a:srgbClr val="FFFFCC"/>
                </a:solidFill>
              </a:rPr>
              <a:t>Doposażenie pracowni konstrukcji maszyn</a:t>
            </a:r>
            <a:endParaRPr lang="pl-PL" sz="2800" b="1" spc="100" dirty="0" smtClean="0">
              <a:solidFill>
                <a:srgbClr val="3333CC"/>
              </a:solidFill>
            </a:endParaRPr>
          </a:p>
          <a:p>
            <a:pPr marL="457200" indent="-457200" algn="ctr">
              <a:spcBef>
                <a:spcPts val="600"/>
              </a:spcBef>
              <a:buClr>
                <a:srgbClr val="3333CC"/>
              </a:buClr>
              <a:buSzPct val="100000"/>
            </a:pPr>
            <a:r>
              <a:rPr lang="pl-PL" sz="2400" b="1" spc="100" dirty="0" smtClean="0">
                <a:solidFill>
                  <a:srgbClr val="FFFFCC"/>
                </a:solidFill>
              </a:rPr>
              <a:t>8. Doposażenie pracowni mechanicznej</a:t>
            </a:r>
            <a:endParaRPr lang="pl-PL" sz="2800" b="1" spc="100" dirty="0" smtClean="0">
              <a:solidFill>
                <a:srgbClr val="3333CC"/>
              </a:solidFill>
            </a:endParaRP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9. Doposażenie pracowni mechaniki samochodowej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10. Doposażenie pracowni elektromechaniki samochodowej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100000"/>
              <a:buFont typeface="Wingdings 2"/>
              <a:buNone/>
              <a:tabLst/>
              <a:defRPr/>
            </a:pPr>
            <a:endParaRPr lang="pl-PL" sz="2400" b="1" spc="1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8</a:t>
            </a:r>
            <a:r>
              <a:rPr lang="pl-PL" sz="3500" b="1" dirty="0" smtClean="0"/>
              <a:t> – Wyposażenie i doposażenie</a:t>
            </a:r>
            <a:br>
              <a:rPr lang="pl-PL" sz="3500" b="1" dirty="0" smtClean="0"/>
            </a:br>
            <a:r>
              <a:rPr lang="pl-PL" sz="3500" b="1" dirty="0" smtClean="0"/>
              <a:t>pracowni i warsztatów CKP dla</a:t>
            </a:r>
            <a:br>
              <a:rPr lang="pl-PL" sz="3500" b="1" dirty="0" smtClean="0"/>
            </a:br>
            <a:r>
              <a:rPr lang="pl-PL" sz="3500" b="1" dirty="0" smtClean="0"/>
              <a:t>zawodów szkolnictwa zawodowego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467544" y="2708920"/>
            <a:ext cx="8305800" cy="3312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11. Doposażenie pracowni technologii mechanicznej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12. Doposażenie pracowni systemów</a:t>
            </a: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400" b="1" spc="100" dirty="0" smtClean="0">
                <a:solidFill>
                  <a:srgbClr val="FFFFCC"/>
                </a:solidFill>
              </a:rPr>
              <a:t>komputerowych i wspomagania projektowania</a:t>
            </a:r>
          </a:p>
          <a:p>
            <a:pPr marL="45720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r>
              <a:rPr lang="pl-PL" sz="2800" b="1" spc="100" dirty="0" smtClean="0">
                <a:solidFill>
                  <a:srgbClr val="FFFFCC"/>
                </a:solidFill>
              </a:rPr>
              <a:t>13. </a:t>
            </a:r>
            <a:r>
              <a:rPr lang="pl-PL" sz="2400" b="1" spc="100" dirty="0" smtClean="0">
                <a:solidFill>
                  <a:srgbClr val="FFFFCC"/>
                </a:solidFill>
              </a:rPr>
              <a:t>Doposażenie pracowni automatyka</a:t>
            </a:r>
            <a:endParaRPr lang="pl-PL" sz="2800" b="1" spc="100" dirty="0" smtClean="0">
              <a:solidFill>
                <a:srgbClr val="3333CC"/>
              </a:solidFill>
            </a:endParaRPr>
          </a:p>
          <a:p>
            <a:pPr marL="457200" lvl="0" indent="-457200" algn="ctr">
              <a:spcBef>
                <a:spcPts val="600"/>
              </a:spcBef>
              <a:buClr>
                <a:srgbClr val="3333CC"/>
              </a:buClr>
              <a:buSzPct val="100000"/>
              <a:defRPr/>
            </a:pPr>
            <a:endParaRPr lang="pl-PL" sz="2400" b="1" spc="1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305800" cy="1143000"/>
          </a:xfrm>
        </p:spPr>
        <p:txBody>
          <a:bodyPr/>
          <a:lstStyle/>
          <a:p>
            <a:endParaRPr lang="pl-PL" sz="2400" b="1" dirty="0" smtClean="0">
              <a:solidFill>
                <a:schemeClr val="tx1"/>
              </a:solidFill>
            </a:endParaRPr>
          </a:p>
          <a:p>
            <a:r>
              <a:rPr lang="pl-PL" sz="2400" b="1" dirty="0" smtClean="0">
                <a:solidFill>
                  <a:schemeClr val="tx1"/>
                </a:solidFill>
              </a:rPr>
              <a:t>Pomocą objętych zostało:</a:t>
            </a:r>
          </a:p>
          <a:p>
            <a:r>
              <a:rPr lang="pl-PL" sz="6000" b="1" dirty="0" smtClean="0">
                <a:solidFill>
                  <a:srgbClr val="3333CC"/>
                </a:solidFill>
              </a:rPr>
              <a:t>- 16 nauczycieli</a:t>
            </a:r>
          </a:p>
          <a:p>
            <a:r>
              <a:rPr lang="pl-PL" sz="6000" b="1" dirty="0" smtClean="0">
                <a:solidFill>
                  <a:srgbClr val="3333CC"/>
                </a:solidFill>
              </a:rPr>
              <a:t>- 454 uczniów</a:t>
            </a:r>
          </a:p>
          <a:p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05800" cy="1426092"/>
          </a:xfrm>
        </p:spPr>
        <p:txBody>
          <a:bodyPr/>
          <a:lstStyle/>
          <a:p>
            <a:r>
              <a:rPr lang="pl-PL" b="1" dirty="0" smtClean="0">
                <a:solidFill>
                  <a:srgbClr val="3333CC"/>
                </a:solidFill>
              </a:rPr>
              <a:t>W ramach projektu </a:t>
            </a:r>
            <a:br>
              <a:rPr lang="pl-PL" b="1" dirty="0" smtClean="0">
                <a:solidFill>
                  <a:srgbClr val="3333CC"/>
                </a:solidFill>
              </a:rPr>
            </a:br>
            <a:r>
              <a:rPr lang="pl-PL" b="1" dirty="0" smtClean="0"/>
              <a:t>zrealizowano  6  zadań </a:t>
            </a:r>
            <a:endParaRPr lang="pl-PL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50912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pic>
        <p:nvPicPr>
          <p:cNvPr id="11" name="Obraz 10" descr="72325637_425048821487655_417814239884240486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83095">
            <a:off x="433652" y="550219"/>
            <a:ext cx="3959424" cy="2969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72436956_512172706245723_2023134792773533696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48697">
            <a:off x="4788024" y="434997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72466919_924944791213723_2164675942524387328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6" y="2636912"/>
            <a:ext cx="4139952" cy="3104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pic>
        <p:nvPicPr>
          <p:cNvPr id="14" name="Obraz 13" descr="72537257_2262635257359931_7714668055766237184_n.jpg"/>
          <p:cNvPicPr>
            <a:picLocks noChangeAspect="1"/>
          </p:cNvPicPr>
          <p:nvPr/>
        </p:nvPicPr>
        <p:blipFill>
          <a:blip r:embed="rId7" cstate="print"/>
          <a:srcRect l="18500" t="25850" r="6688" b="21651"/>
          <a:stretch>
            <a:fillRect/>
          </a:stretch>
        </p:blipFill>
        <p:spPr>
          <a:xfrm>
            <a:off x="395536" y="1124744"/>
            <a:ext cx="4248472" cy="2236038"/>
          </a:xfrm>
          <a:prstGeom prst="rect">
            <a:avLst/>
          </a:prstGeom>
        </p:spPr>
      </p:pic>
      <p:pic>
        <p:nvPicPr>
          <p:cNvPr id="15" name="Obraz 14" descr="72780330_858213341246719_5202860645787107328_n.jpg"/>
          <p:cNvPicPr>
            <a:picLocks noChangeAspect="1"/>
          </p:cNvPicPr>
          <p:nvPr/>
        </p:nvPicPr>
        <p:blipFill>
          <a:blip r:embed="rId8" cstate="print"/>
          <a:srcRect l="13601" t="12200" r="20600" b="11151"/>
          <a:stretch>
            <a:fillRect/>
          </a:stretch>
        </p:blipFill>
        <p:spPr>
          <a:xfrm>
            <a:off x="5436096" y="1124744"/>
            <a:ext cx="2920763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73012029_751856225286100_449865895469121536_n.jpg"/>
          <p:cNvPicPr>
            <a:picLocks noChangeAspect="1"/>
          </p:cNvPicPr>
          <p:nvPr/>
        </p:nvPicPr>
        <p:blipFill>
          <a:blip r:embed="rId2" cstate="print"/>
          <a:srcRect l="15001" t="3801" r="27600" b="5901"/>
          <a:stretch>
            <a:fillRect/>
          </a:stretch>
        </p:blipFill>
        <p:spPr>
          <a:xfrm>
            <a:off x="1043608" y="908720"/>
            <a:ext cx="2232248" cy="4682276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pic>
        <p:nvPicPr>
          <p:cNvPr id="12" name="Obraz 11" descr="72675248_583438015700167_1778775707959164928_n.jpg"/>
          <p:cNvPicPr>
            <a:picLocks noChangeAspect="1"/>
          </p:cNvPicPr>
          <p:nvPr/>
        </p:nvPicPr>
        <p:blipFill>
          <a:blip r:embed="rId8" cstate="print"/>
          <a:srcRect l="10801" t="5901" r="16400" b="9051"/>
          <a:stretch>
            <a:fillRect/>
          </a:stretch>
        </p:blipFill>
        <p:spPr>
          <a:xfrm>
            <a:off x="5436096" y="869946"/>
            <a:ext cx="3168352" cy="493531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pic>
        <p:nvPicPr>
          <p:cNvPr id="14" name="Obraz 13" descr="72920862_1391908034297823_8044892178301845504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1196752"/>
            <a:ext cx="6012160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  <p:pic>
        <p:nvPicPr>
          <p:cNvPr id="11" name="Obraz 10" descr="74184030_2452525545002529_58311366523486208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908720"/>
            <a:ext cx="6119664" cy="458974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IMAG1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92359">
            <a:off x="1533083" y="1369930"/>
            <a:ext cx="6232826" cy="462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IMAG1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611488" cy="490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IMAG1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948264" cy="515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 może zawierać: 1 osoba, siedzi, ekran, biuro, tabela i w budyn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37361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3545632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05800" cy="634004"/>
          </a:xfrm>
        </p:spPr>
        <p:txBody>
          <a:bodyPr/>
          <a:lstStyle/>
          <a:p>
            <a:r>
              <a:rPr lang="pl-PL" sz="3500" b="1" dirty="0" err="1" smtClean="0">
                <a:solidFill>
                  <a:srgbClr val="3333CC"/>
                </a:solidFill>
              </a:rPr>
              <a:t>FOTOpress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6000" b="1" dirty="0" smtClean="0">
                <a:solidFill>
                  <a:srgbClr val="3333CC"/>
                </a:solidFill>
              </a:rPr>
              <a:t>6 nauczycieli</a:t>
            </a:r>
          </a:p>
          <a:p>
            <a:r>
              <a:rPr lang="pl-PL" sz="3200" b="1" dirty="0" smtClean="0">
                <a:solidFill>
                  <a:schemeClr val="tx1"/>
                </a:solidFill>
              </a:rPr>
              <a:t>Wydane blisko 20 000 zł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" y="116632"/>
            <a:ext cx="8305800" cy="3298300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1</a:t>
            </a:r>
            <a:r>
              <a:rPr lang="pl-PL" sz="3500" b="1" dirty="0" smtClean="0"/>
              <a:t> – Szkolenia doskonalące </a:t>
            </a:r>
            <a:br>
              <a:rPr lang="pl-PL" sz="3500" b="1" dirty="0" smtClean="0"/>
            </a:br>
            <a:r>
              <a:rPr lang="pl-PL" sz="3500" b="1" dirty="0" smtClean="0"/>
              <a:t>dla nauczycieli w zakresie tematyki</a:t>
            </a:r>
            <a:br>
              <a:rPr lang="pl-PL" sz="3500" b="1" dirty="0" smtClean="0"/>
            </a:br>
            <a:r>
              <a:rPr lang="pl-PL" sz="3500" b="1" dirty="0" smtClean="0"/>
              <a:t>związanej z nauczanym zawodem </a:t>
            </a:r>
            <a:br>
              <a:rPr lang="pl-PL" sz="3500" b="1" dirty="0" smtClean="0"/>
            </a:br>
            <a:r>
              <a:rPr lang="pl-PL" sz="3500" b="1" dirty="0" smtClean="0"/>
              <a:t>i zawodami planowanymi do</a:t>
            </a:r>
            <a:br>
              <a:rPr lang="pl-PL" sz="3500" b="1" dirty="0" smtClean="0"/>
            </a:br>
            <a:r>
              <a:rPr lang="pl-PL" sz="3500" b="1" dirty="0" smtClean="0"/>
              <a:t>wprowadzenia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50912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305800" cy="3888432"/>
          </a:xfrm>
        </p:spPr>
        <p:txBody>
          <a:bodyPr/>
          <a:lstStyle/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u="sng" dirty="0" smtClean="0"/>
              <a:t>Kurs SEP </a:t>
            </a:r>
            <a:r>
              <a:rPr lang="pl-PL" dirty="0" err="1" smtClean="0"/>
              <a:t>D+E</a:t>
            </a:r>
            <a:r>
              <a:rPr lang="pl-PL" dirty="0" smtClean="0"/>
              <a:t>, (obsługa urządzeń, instalacji sieci elektroenergetycznej do 1 </a:t>
            </a:r>
            <a:r>
              <a:rPr lang="pl-PL" dirty="0" err="1" smtClean="0"/>
              <a:t>kV</a:t>
            </a:r>
            <a:r>
              <a:rPr lang="pl-PL" dirty="0" smtClean="0"/>
              <a:t>) w zakresie dozoru  i eksploatacji </a:t>
            </a:r>
            <a:r>
              <a:rPr lang="pl-PL" b="1" dirty="0" smtClean="0">
                <a:solidFill>
                  <a:srgbClr val="3333CC"/>
                </a:solidFill>
              </a:rPr>
              <a:t>– 2 nauczycieli</a:t>
            </a: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u="sng" dirty="0" smtClean="0">
                <a:solidFill>
                  <a:srgbClr val="FFFFCC"/>
                </a:solidFill>
              </a:rPr>
              <a:t>Kurs Diagnostyka</a:t>
            </a:r>
            <a:r>
              <a:rPr lang="pl-PL" dirty="0" smtClean="0">
                <a:solidFill>
                  <a:srgbClr val="FFFFCC"/>
                </a:solidFill>
              </a:rPr>
              <a:t> komputerowa pojazdów samo-chodowych </a:t>
            </a:r>
            <a:r>
              <a:rPr lang="pl-PL" b="1" dirty="0" smtClean="0">
                <a:solidFill>
                  <a:srgbClr val="3333CC"/>
                </a:solidFill>
              </a:rPr>
              <a:t>– 2 nauczycieli</a:t>
            </a:r>
            <a:endParaRPr lang="pl-PL" dirty="0" smtClean="0">
              <a:solidFill>
                <a:srgbClr val="FFFFCC"/>
              </a:solidFill>
            </a:endParaRP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u="sng" dirty="0" smtClean="0">
                <a:solidFill>
                  <a:srgbClr val="FFFFCC"/>
                </a:solidFill>
              </a:rPr>
              <a:t>Kurs Obsługa i programowanie</a:t>
            </a:r>
            <a:r>
              <a:rPr lang="pl-PL" dirty="0" smtClean="0">
                <a:solidFill>
                  <a:srgbClr val="FFFFCC"/>
                </a:solidFill>
              </a:rPr>
              <a:t> obrabiarek sterowanych numerycznie - operator i programista </a:t>
            </a:r>
            <a:r>
              <a:rPr lang="pl-PL" b="1" dirty="0" smtClean="0">
                <a:solidFill>
                  <a:srgbClr val="3333CC"/>
                </a:solidFill>
              </a:rPr>
              <a:t>– 1 nauczyciel</a:t>
            </a: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u="sng" dirty="0" smtClean="0">
                <a:solidFill>
                  <a:srgbClr val="FFFFCC"/>
                </a:solidFill>
              </a:rPr>
              <a:t>Kurs Administrowanie Sieciami</a:t>
            </a:r>
            <a:r>
              <a:rPr lang="pl-PL" dirty="0" smtClean="0">
                <a:solidFill>
                  <a:srgbClr val="FFFFCC"/>
                </a:solidFill>
              </a:rPr>
              <a:t> komputerowymi </a:t>
            </a:r>
            <a:br>
              <a:rPr lang="pl-PL" dirty="0" smtClean="0">
                <a:solidFill>
                  <a:srgbClr val="FFFFCC"/>
                </a:solidFill>
              </a:rPr>
            </a:br>
            <a:r>
              <a:rPr lang="pl-PL" b="1" dirty="0" smtClean="0">
                <a:solidFill>
                  <a:srgbClr val="3333CC"/>
                </a:solidFill>
              </a:rPr>
              <a:t>– 1 nauczyciel</a:t>
            </a:r>
            <a:endParaRPr lang="pl-PL" dirty="0" smtClean="0">
              <a:solidFill>
                <a:srgbClr val="FFFFCC"/>
              </a:solidFill>
            </a:endParaRP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b="1" dirty="0">
              <a:solidFill>
                <a:srgbClr val="3333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354084"/>
          </a:xfrm>
        </p:spPr>
        <p:txBody>
          <a:bodyPr/>
          <a:lstStyle/>
          <a:p>
            <a:r>
              <a:rPr lang="pl-PL" sz="2400" b="1" dirty="0" smtClean="0">
                <a:solidFill>
                  <a:srgbClr val="3333CC"/>
                </a:solidFill>
              </a:rPr>
              <a:t>Zadanie 1</a:t>
            </a:r>
            <a:r>
              <a:rPr lang="pl-PL" sz="2400" b="1" dirty="0" smtClean="0"/>
              <a:t> – Szkolenia doskonalące dla nauczycieli w zakresie tematyki związanej z nauczanym zawodem </a:t>
            </a:r>
            <a:br>
              <a:rPr lang="pl-PL" sz="2400" b="1" dirty="0" smtClean="0"/>
            </a:br>
            <a:r>
              <a:rPr lang="pl-PL" sz="2400" b="1" dirty="0" smtClean="0"/>
              <a:t>i zawodami planowanymi do wprowadzenia</a:t>
            </a:r>
            <a:endParaRPr lang="pl-PL" sz="24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305800" cy="3888432"/>
          </a:xfrm>
        </p:spPr>
        <p:txBody>
          <a:bodyPr/>
          <a:lstStyle/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dirty="0" smtClean="0"/>
              <a:t>Staże odbyły się zgodnie z wykształceniem i nauczanymi przedmiotami przez nauczycieli - </a:t>
            </a:r>
            <a:r>
              <a:rPr lang="pl-PL" sz="2400" b="1" dirty="0" smtClean="0">
                <a:solidFill>
                  <a:srgbClr val="3333CC"/>
                </a:solidFill>
              </a:rPr>
              <a:t>16 nauczycieli</a:t>
            </a: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2</a:t>
            </a:r>
            <a:r>
              <a:rPr lang="pl-PL" sz="3500" b="1" dirty="0" smtClean="0"/>
              <a:t> – Staże  dla nauczycieli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305800" cy="3888432"/>
          </a:xfrm>
        </p:spPr>
        <p:txBody>
          <a:bodyPr/>
          <a:lstStyle/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dirty="0" smtClean="0"/>
              <a:t>Staże odbyły się zgodnie z wykształceniem i nauczanymi przedmiotami przez nauczycieli - </a:t>
            </a:r>
            <a:r>
              <a:rPr lang="pl-PL" sz="2400" b="1" dirty="0" smtClean="0">
                <a:solidFill>
                  <a:srgbClr val="3333CC"/>
                </a:solidFill>
              </a:rPr>
              <a:t>16 nauczycieli</a:t>
            </a: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2</a:t>
            </a:r>
            <a:r>
              <a:rPr lang="pl-PL" sz="3500" b="1" dirty="0" smtClean="0"/>
              <a:t> – Staże  dla nauczycieli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305800" cy="2088232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6600" b="1" dirty="0" smtClean="0">
                <a:solidFill>
                  <a:srgbClr val="3333CC"/>
                </a:solidFill>
              </a:rPr>
              <a:t>4</a:t>
            </a:r>
            <a:r>
              <a:rPr lang="pl-PL" sz="4800" b="1" dirty="0" smtClean="0">
                <a:solidFill>
                  <a:srgbClr val="3333CC"/>
                </a:solidFill>
              </a:rPr>
              <a:t> nauczycieli</a:t>
            </a:r>
            <a:endParaRPr lang="pl-PL" sz="2400" b="1" dirty="0" smtClean="0">
              <a:solidFill>
                <a:srgbClr val="3333CC"/>
              </a:solidFill>
            </a:endParaRP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400" b="1" dirty="0" smtClean="0">
              <a:solidFill>
                <a:srgbClr val="3333CC"/>
              </a:solidFill>
            </a:endParaRP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400" b="1" dirty="0" smtClean="0">
              <a:solidFill>
                <a:srgbClr val="3333CC"/>
              </a:solidFill>
            </a:endParaRPr>
          </a:p>
          <a:p>
            <a:pPr marL="457200" indent="-457200" algn="just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3</a:t>
            </a:r>
            <a:r>
              <a:rPr lang="pl-PL" sz="3500" b="1" dirty="0" smtClean="0"/>
              <a:t> – Studia podyplomowe </a:t>
            </a:r>
            <a:br>
              <a:rPr lang="pl-PL" sz="3500" b="1" dirty="0" smtClean="0"/>
            </a:br>
            <a:r>
              <a:rPr lang="pl-PL" sz="3500" b="1" dirty="0" smtClean="0"/>
              <a:t>dla nauczycieli obejmujące zakresem</a:t>
            </a:r>
            <a:br>
              <a:rPr lang="pl-PL" sz="3500" b="1" dirty="0" smtClean="0"/>
            </a:br>
            <a:r>
              <a:rPr lang="pl-PL" sz="3500" b="1" dirty="0" smtClean="0"/>
              <a:t>tematykę związaną z nauczanym</a:t>
            </a:r>
            <a:br>
              <a:rPr lang="pl-PL" sz="3500" b="1" dirty="0" smtClean="0"/>
            </a:br>
            <a:r>
              <a:rPr lang="pl-PL" sz="3500" b="1" dirty="0" smtClean="0"/>
              <a:t>zawodem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sz="2800" dirty="0" smtClean="0"/>
              <a:t>Grafika komputerowa DTP (2 </a:t>
            </a:r>
            <a:r>
              <a:rPr lang="pl-PL" sz="2800" dirty="0" err="1" smtClean="0"/>
              <a:t>sem</a:t>
            </a:r>
            <a:r>
              <a:rPr lang="pl-PL" sz="2800" dirty="0" smtClean="0"/>
              <a:t>.) </a:t>
            </a:r>
            <a:br>
              <a:rPr lang="pl-PL" sz="2800" dirty="0" smtClean="0"/>
            </a:br>
            <a:r>
              <a:rPr lang="pl-PL" sz="2800" dirty="0" smtClean="0"/>
              <a:t>- </a:t>
            </a:r>
            <a:r>
              <a:rPr lang="pl-PL" sz="2800" b="1" dirty="0" smtClean="0">
                <a:solidFill>
                  <a:srgbClr val="3333CC"/>
                </a:solidFill>
              </a:rPr>
              <a:t>2 nauczycieli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sz="2800" dirty="0" smtClean="0"/>
              <a:t>Mechatronika w edukacji (3 </a:t>
            </a:r>
            <a:r>
              <a:rPr lang="pl-PL" sz="2800" dirty="0" err="1" smtClean="0"/>
              <a:t>sem</a:t>
            </a:r>
            <a:r>
              <a:rPr lang="pl-PL" sz="2800" dirty="0" smtClean="0"/>
              <a:t>.) </a:t>
            </a:r>
            <a:br>
              <a:rPr lang="pl-PL" sz="2800" dirty="0" smtClean="0"/>
            </a:br>
            <a:r>
              <a:rPr lang="pl-PL" sz="2800" dirty="0" smtClean="0"/>
              <a:t>- </a:t>
            </a:r>
            <a:r>
              <a:rPr lang="pl-PL" sz="2800" b="1" dirty="0" smtClean="0">
                <a:solidFill>
                  <a:srgbClr val="3333CC"/>
                </a:solidFill>
              </a:rPr>
              <a:t>1 nauczyciel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r>
              <a:rPr lang="pl-PL" sz="2800" dirty="0" smtClean="0"/>
              <a:t>Inżynieria oprogramowania (2 </a:t>
            </a:r>
            <a:r>
              <a:rPr lang="pl-PL" sz="2800" dirty="0" err="1" smtClean="0"/>
              <a:t>sem</a:t>
            </a:r>
            <a:r>
              <a:rPr lang="pl-PL" sz="2800" dirty="0" smtClean="0"/>
              <a:t>.) </a:t>
            </a:r>
            <a:br>
              <a:rPr lang="pl-PL" sz="2800" dirty="0" smtClean="0"/>
            </a:br>
            <a:r>
              <a:rPr lang="pl-PL" sz="2800" dirty="0" smtClean="0"/>
              <a:t>- </a:t>
            </a:r>
            <a:r>
              <a:rPr lang="pl-PL" sz="2800" b="1" dirty="0" smtClean="0">
                <a:solidFill>
                  <a:srgbClr val="3333CC"/>
                </a:solidFill>
              </a:rPr>
              <a:t>1 nauczyciel</a:t>
            </a: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354084"/>
          </a:xfrm>
        </p:spPr>
        <p:txBody>
          <a:bodyPr/>
          <a:lstStyle/>
          <a:p>
            <a:r>
              <a:rPr lang="pl-PL" sz="2400" b="1" dirty="0" smtClean="0">
                <a:solidFill>
                  <a:srgbClr val="3333CC"/>
                </a:solidFill>
              </a:rPr>
              <a:t>Zadanie 3</a:t>
            </a:r>
            <a:r>
              <a:rPr lang="pl-PL" sz="2400" b="1" dirty="0" smtClean="0"/>
              <a:t> – Studia podyplomowe  dla nauczycieli obejmujące zakresem tematykę związaną z nauczanym zawodem</a:t>
            </a:r>
            <a:endParaRPr lang="pl-PL" sz="24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05800" cy="3312368"/>
          </a:xfrm>
        </p:spPr>
        <p:txBody>
          <a:bodyPr/>
          <a:lstStyle/>
          <a:p>
            <a:pPr marL="457200" indent="-457200">
              <a:buClr>
                <a:srgbClr val="3333CC"/>
              </a:buClr>
              <a:buSzPct val="100000"/>
            </a:pPr>
            <a:r>
              <a:rPr lang="pl-PL" sz="2800" dirty="0" smtClean="0"/>
              <a:t>Uczniowie Technikum, Zasadniczej Szkoły Zawodowej i Szkoły Branżowej odbywali staże i praktyki zawodowe zgodnie ze swoim kierunkiem kształcenia </a:t>
            </a:r>
            <a:br>
              <a:rPr lang="pl-PL" sz="2800" dirty="0" smtClean="0"/>
            </a:br>
            <a:endParaRPr lang="pl-PL" sz="2800" dirty="0" smtClean="0"/>
          </a:p>
          <a:p>
            <a:pPr marL="457200" indent="-457200">
              <a:buClr>
                <a:srgbClr val="3333CC"/>
              </a:buClr>
              <a:buSzPct val="100000"/>
            </a:pPr>
            <a:r>
              <a:rPr lang="pl-PL" sz="4400" b="1" dirty="0" smtClean="0">
                <a:solidFill>
                  <a:srgbClr val="3333CC"/>
                </a:solidFill>
              </a:rPr>
              <a:t>232 uczniów </a:t>
            </a:r>
            <a:r>
              <a:rPr lang="pl-PL" sz="1800" b="1" dirty="0" smtClean="0">
                <a:solidFill>
                  <a:srgbClr val="3333CC"/>
                </a:solidFill>
              </a:rPr>
              <a:t>(</a:t>
            </a:r>
            <a:r>
              <a:rPr lang="pl-PL" sz="2800" b="1" dirty="0" smtClean="0">
                <a:solidFill>
                  <a:srgbClr val="3333CC"/>
                </a:solidFill>
              </a:rPr>
              <a:t>211 </a:t>
            </a:r>
            <a:r>
              <a:rPr lang="pl-PL" sz="1800" b="1" dirty="0" smtClean="0">
                <a:solidFill>
                  <a:srgbClr val="3333CC"/>
                </a:solidFill>
              </a:rPr>
              <a:t>S + </a:t>
            </a:r>
            <a:r>
              <a:rPr lang="pl-PL" sz="2800" b="1" dirty="0" smtClean="0">
                <a:solidFill>
                  <a:srgbClr val="3333CC"/>
                </a:solidFill>
              </a:rPr>
              <a:t>21 </a:t>
            </a:r>
            <a:r>
              <a:rPr lang="pl-PL" sz="1800" b="1" dirty="0" smtClean="0">
                <a:solidFill>
                  <a:srgbClr val="3333CC"/>
                </a:solidFill>
              </a:rPr>
              <a:t>P) </a:t>
            </a: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b="1" dirty="0" smtClean="0">
              <a:solidFill>
                <a:srgbClr val="3333CC"/>
              </a:solidFill>
            </a:endParaRPr>
          </a:p>
          <a:p>
            <a:pPr marL="457200" indent="-457200">
              <a:buClr>
                <a:srgbClr val="3333CC"/>
              </a:buClr>
              <a:buSzPct val="100000"/>
              <a:buFont typeface="+mj-lt"/>
              <a:buAutoNum type="arabicPeriod"/>
            </a:pPr>
            <a:endParaRPr lang="pl-PL" sz="2800" dirty="0" smtClean="0">
              <a:solidFill>
                <a:srgbClr val="FFFFCC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354084"/>
          </a:xfrm>
        </p:spPr>
        <p:txBody>
          <a:bodyPr/>
          <a:lstStyle/>
          <a:p>
            <a:r>
              <a:rPr lang="pl-PL" sz="3500" b="1" dirty="0" smtClean="0">
                <a:solidFill>
                  <a:srgbClr val="3333CC"/>
                </a:solidFill>
              </a:rPr>
              <a:t>Zadanie 4</a:t>
            </a:r>
            <a:r>
              <a:rPr lang="pl-PL" sz="3500" b="1" dirty="0" smtClean="0"/>
              <a:t> – Praktyki i staże zawodowe</a:t>
            </a:r>
            <a:br>
              <a:rPr lang="pl-PL" sz="3500" b="1" dirty="0" smtClean="0"/>
            </a:br>
            <a:r>
              <a:rPr lang="pl-PL" sz="3500" b="1" dirty="0" smtClean="0"/>
              <a:t>dla uczniów</a:t>
            </a:r>
            <a:endParaRPr lang="pl-PL" sz="3500" dirty="0"/>
          </a:p>
        </p:txBody>
      </p:sp>
      <p:grpSp>
        <p:nvGrpSpPr>
          <p:cNvPr id="4" name="Grupa 15"/>
          <p:cNvGrpSpPr>
            <a:grpSpLocks/>
          </p:cNvGrpSpPr>
          <p:nvPr/>
        </p:nvGrpSpPr>
        <p:grpSpPr bwMode="auto">
          <a:xfrm>
            <a:off x="1691675" y="5589240"/>
            <a:ext cx="6437003" cy="637541"/>
            <a:chOff x="-427" y="-163"/>
            <a:chExt cx="10139" cy="1005"/>
          </a:xfrm>
        </p:grpSpPr>
        <p:pic>
          <p:nvPicPr>
            <p:cNvPr id="1027" name="Obraz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61" y="132"/>
              <a:ext cx="2355" cy="4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" name="Obraz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-116"/>
              <a:ext cx="2017" cy="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9" name="Obraz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11" y="-55"/>
              <a:ext cx="2801" cy="8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30" name="Obraz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27" y="-163"/>
              <a:ext cx="1929" cy="10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10" name="Obraz 9" descr="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1180801" cy="118080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286</TotalTime>
  <Words>491</Words>
  <Application>Microsoft Office PowerPoint</Application>
  <PresentationFormat>Pokaz na ekranie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Papier</vt:lpstr>
      <vt:lpstr>Zrealizowane zadania  w Zespole Szkół im. ks. St. Staszica w Tarnobrzegu</vt:lpstr>
      <vt:lpstr>W ramach projektu  zrealizowano  6  zadań </vt:lpstr>
      <vt:lpstr>Zadanie 1 – Szkolenia doskonalące  dla nauczycieli w zakresie tematyki związanej z nauczanym zawodem  i zawodami planowanymi do wprowadzenia</vt:lpstr>
      <vt:lpstr>Zadanie 1 – Szkolenia doskonalące dla nauczycieli w zakresie tematyki związanej z nauczanym zawodem  i zawodami planowanymi do wprowadzenia</vt:lpstr>
      <vt:lpstr>Zadanie 2 – Staże  dla nauczycieli</vt:lpstr>
      <vt:lpstr>Zadanie 2 – Staże  dla nauczycieli</vt:lpstr>
      <vt:lpstr>Zadanie 3 – Studia podyplomowe  dla nauczycieli obejmujące zakresem tematykę związaną z nauczanym zawodem</vt:lpstr>
      <vt:lpstr>Zadanie 3 – Studia podyplomowe  dla nauczycieli obejmujące zakresem tematykę związaną z nauczanym zawodem</vt:lpstr>
      <vt:lpstr>Zadanie 4 – Praktyki i staże zawodowe dla uczniów</vt:lpstr>
      <vt:lpstr>Zadanie 4 – Praktyki i staże zawodowe dla uczniów</vt:lpstr>
      <vt:lpstr>Zadanie 7 – Wsparcie uczniów  w zakresie zdobywania dodatkowych uprawnień, wiedzy i umiejętności zawodowych, zwiększających ich szanse na rynku pracy</vt:lpstr>
      <vt:lpstr>Zadanie 7 – Wsparcie uczniów w zakresie zdobywania dodatkowych uprawnień, wiedzy  i umiejętności zawodowych, zwiększających  ich szanse na rynku pracy</vt:lpstr>
      <vt:lpstr>Zadanie 7 – Wsparcie uczniów w zakresie zdobywania dodatkowych uprawnień, wiedzy  i umiejętności zawodowych, zwiększających  ich szanse na rynku pracy</vt:lpstr>
      <vt:lpstr>Zadanie 7 – Wsparcie uczniów w zakresie zdobywania dodatkowych uprawnień, wiedzy  i umiejętności zawodowych, zwiększających  ich szanse na rynku pracy</vt:lpstr>
      <vt:lpstr>Zadanie 7 – Wsparcie uczniów w zakresie zdobywania dodatkowych uprawnień, wiedzy  i umiejętności zawodowych, zwiększających  ich szanse na rynku pracy</vt:lpstr>
      <vt:lpstr>Zadanie 7 – Wsparcie uczniów w zakresie zdobywania dodatkowych uprawnień, wiedzy  i umiejętności zawodowych, zwiększających  ich szanse na rynku pracy</vt:lpstr>
      <vt:lpstr>Zadanie 8 – Wyposażenie i doposażenie pracowni i warsztatów CKP dla zawodów szkolnictwa zawodowego</vt:lpstr>
      <vt:lpstr>Zadanie 8 – Wyposażenie i doposażenie pracowni i warsztatów CKP dla zawodów szkolnictwa zawodowego</vt:lpstr>
      <vt:lpstr>Zadanie 8 – Wyposażenie i doposażenie pracowni i warsztatów CKP dla zawodów szkolnictwa zawodowego</vt:lpstr>
      <vt:lpstr>FOTOpress</vt:lpstr>
      <vt:lpstr>FOTOpress</vt:lpstr>
      <vt:lpstr>FOTOpress</vt:lpstr>
      <vt:lpstr>FOTOpress</vt:lpstr>
      <vt:lpstr>FOTOpress</vt:lpstr>
      <vt:lpstr>FOTOpress</vt:lpstr>
      <vt:lpstr>FOTOpress</vt:lpstr>
      <vt:lpstr>FOTOpress</vt:lpstr>
      <vt:lpstr>FOTOpress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Zrealizowane zadania  w Zespole Szkół im. ks. St. Staszica w Tarnobrzegu</dc:title>
  <dc:creator>ja</dc:creator>
  <cp:lastModifiedBy>ja</cp:lastModifiedBy>
  <cp:revision>35</cp:revision>
  <dcterms:created xsi:type="dcterms:W3CDTF">2019-10-10T07:09:55Z</dcterms:created>
  <dcterms:modified xsi:type="dcterms:W3CDTF">2019-10-15T12:08:47Z</dcterms:modified>
</cp:coreProperties>
</file>